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69" r:id="rId9"/>
    <p:sldId id="268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D2A9-06C3-46F5-B964-ABF9A06B5593}" type="datetimeFigureOut">
              <a:rPr lang="hr-HR"/>
              <a:pPr>
                <a:defRPr/>
              </a:pPr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41E77-C606-4807-B8AF-07397CF980F9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3381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hyperlink" Target="https://phet.colorado.edu/sims/html/forces-and-motion-basics/latest/forces-and-motion-basics_hr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e-sfera.hr/dodatni-digitalni-sadrzaji/bb87394f-b7a0-4954-b6f4-902ebb0fa16a/assets/video/nc2_t6_ubrzanje_otkriva_silu_-_ubrzanje_i_sila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e-sfera.hr/dodatni-digitalni-sadrzaji/bb87394f-b7a0-4954-b6f4-902ebb0fa16a/assets/video/nc2_t6_ubrzanje_otkriva_silu_-_ubrzanje_i_sila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edu.glogster.com/glog/temeljni-zakon-gibanja/37l9nj3st6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71988" y="2297851"/>
            <a:ext cx="8100811" cy="147002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Temeljni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zakon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gibanja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306872" y="5676363"/>
            <a:ext cx="2665927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hr-HR" sz="1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GIBANJE I SILA </a:t>
            </a:r>
            <a:endParaRPr lang="hr-HR" sz="1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300766" y="1481069"/>
            <a:ext cx="531897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SzPct val="80000"/>
            </a:pP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Jednakim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silama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djelujemo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na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lopte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različitih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masa.</a:t>
            </a:r>
            <a:endParaRPr lang="hr-HR" altLang="sr-Latn-RS" sz="2800" dirty="0" smtClean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SzPct val="80000"/>
            </a:pP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Za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koju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će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loptu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ubrzanje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biti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najveće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, a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za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koju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najmanje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?   </a:t>
            </a:r>
          </a:p>
          <a:p>
            <a:pPr>
              <a:lnSpc>
                <a:spcPct val="150000"/>
              </a:lnSpc>
              <a:buSzPct val="80000"/>
            </a:pPr>
            <a:r>
              <a:rPr lang="en-US" altLang="sr-Latn-RS" sz="2800" dirty="0" err="1" smtClean="0">
                <a:latin typeface="+mn-lt"/>
                <a:cs typeface="Arial" panose="020B0604020202020204" pitchFamily="34" charset="0"/>
              </a:rPr>
              <a:t>Zašto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516" y="1618198"/>
            <a:ext cx="3171825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300766" y="806444"/>
            <a:ext cx="6194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</a:rPr>
              <a:t>Razmislite</a:t>
            </a:r>
            <a:endParaRPr lang="hr-HR" sz="32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15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292180" y="1228866"/>
            <a:ext cx="87388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sr-Latn-RS" sz="2800" dirty="0" err="1">
                <a:latin typeface="+mn-lt"/>
                <a:cs typeface="Arial" panose="020B0604020202020204" pitchFamily="34" charset="0"/>
              </a:rPr>
              <a:t>Kako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akceleracija ovisi o sili koja djeluje na tijelo u gibanju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?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15363" name="Group 9"/>
          <p:cNvGrpSpPr>
            <a:grpSpLocks/>
          </p:cNvGrpSpPr>
          <p:nvPr/>
        </p:nvGrpSpPr>
        <p:grpSpPr bwMode="auto">
          <a:xfrm>
            <a:off x="2984679" y="2425371"/>
            <a:ext cx="6072188" cy="2646363"/>
            <a:chOff x="1571604" y="2500306"/>
            <a:chExt cx="6072230" cy="2645789"/>
          </a:xfrm>
        </p:grpSpPr>
        <p:grpSp>
          <p:nvGrpSpPr>
            <p:cNvPr id="15365" name="Group 8"/>
            <p:cNvGrpSpPr>
              <a:grpSpLocks/>
            </p:cNvGrpSpPr>
            <p:nvPr/>
          </p:nvGrpSpPr>
          <p:grpSpPr bwMode="auto">
            <a:xfrm>
              <a:off x="4929190" y="2500306"/>
              <a:ext cx="2714644" cy="2645789"/>
              <a:chOff x="4857752" y="2786058"/>
              <a:chExt cx="2714644" cy="2645789"/>
            </a:xfrm>
          </p:grpSpPr>
          <p:pic>
            <p:nvPicPr>
              <p:cNvPr id="15367" name="Picture 2" descr="D:\Sandra - školska ppt\FIZIKA8_U\8_II_22.tif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7752" y="2786058"/>
                <a:ext cx="2714644" cy="2242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68" name="Picture 2" descr="D:\Sandra - školska ppt\FIZIKA8_U\8_II_22.tif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26" t="57997" r="58615"/>
              <a:stretch>
                <a:fillRect/>
              </a:stretch>
            </p:blipFill>
            <p:spPr bwMode="auto">
              <a:xfrm>
                <a:off x="5357818" y="4500570"/>
                <a:ext cx="642942" cy="931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5366" name="Picture 2" descr="D:\Sandra - školska ppt\FIZIKA8_U\8_II_22.t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604" y="2500306"/>
              <a:ext cx="2714644" cy="2242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4" name="TextBox 10"/>
          <p:cNvSpPr txBox="1">
            <a:spLocks noChangeArrowheads="1"/>
          </p:cNvSpPr>
          <p:nvPr/>
        </p:nvSpPr>
        <p:spPr bwMode="auto">
          <a:xfrm>
            <a:off x="3027033" y="4887533"/>
            <a:ext cx="5344541" cy="138499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Što je sila veća, akceleracija je veća.</a:t>
            </a:r>
          </a:p>
          <a:p>
            <a:pPr algn="ctr"/>
            <a:endParaRPr lang="hr-HR" altLang="sr-Latn-RS" sz="2800" dirty="0"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hr-HR" altLang="sr-Latn-RS" sz="2800" b="1" i="1" dirty="0">
                <a:latin typeface="+mn-lt"/>
                <a:cs typeface="Arial" panose="020B0604020202020204" pitchFamily="34" charset="0"/>
              </a:rPr>
              <a:t>a ~ F</a:t>
            </a:r>
            <a:endParaRPr lang="en-US" altLang="sr-Latn-RS" sz="2800" b="1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Zvijezda s 5 krakova 9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11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5642" y="850713"/>
            <a:ext cx="1098376" cy="109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lika 11"/>
          <p:cNvPicPr/>
          <p:nvPr/>
        </p:nvPicPr>
        <p:blipFill>
          <a:blip r:embed="rId6"/>
          <a:stretch>
            <a:fillRect/>
          </a:stretch>
        </p:blipFill>
        <p:spPr>
          <a:xfrm>
            <a:off x="10493233" y="1944710"/>
            <a:ext cx="1200785" cy="609193"/>
          </a:xfrm>
          <a:prstGeom prst="rect">
            <a:avLst/>
          </a:prstGeom>
        </p:spPr>
      </p:pic>
      <p:pic>
        <p:nvPicPr>
          <p:cNvPr id="13" name="Slika 12">
            <a:hlinkClick r:id="rId7"/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870937" y="4581196"/>
            <a:ext cx="859155" cy="981075"/>
          </a:xfrm>
          <a:prstGeom prst="rect">
            <a:avLst/>
          </a:prstGeom>
        </p:spPr>
      </p:pic>
      <p:sp>
        <p:nvSpPr>
          <p:cNvPr id="2" name="TekstniOkvir 1"/>
          <p:cNvSpPr txBox="1"/>
          <p:nvPr/>
        </p:nvSpPr>
        <p:spPr>
          <a:xfrm>
            <a:off x="10735709" y="5626197"/>
            <a:ext cx="1129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Virtualno istraži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3148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242" y="2030569"/>
            <a:ext cx="260985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44869"/>
            <a:ext cx="25812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2350488" y="4838700"/>
            <a:ext cx="7491025" cy="138499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Što je masa tijela veća, akceleracija tijela je manja.</a:t>
            </a:r>
          </a:p>
          <a:p>
            <a:pPr algn="ctr"/>
            <a:endParaRPr lang="hr-HR" altLang="sr-Latn-RS" sz="2800" dirty="0"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hr-HR" altLang="sr-Latn-RS" sz="2800" b="1" i="1" dirty="0">
                <a:latin typeface="+mn-lt"/>
                <a:cs typeface="Arial" panose="020B0604020202020204" pitchFamily="34" charset="0"/>
              </a:rPr>
              <a:t>a ~ 1/m</a:t>
            </a:r>
            <a:endParaRPr lang="en-US" altLang="sr-Latn-RS" sz="2800" b="1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2" name="Pravokutnik 1"/>
          <p:cNvSpPr/>
          <p:nvPr/>
        </p:nvSpPr>
        <p:spPr>
          <a:xfrm>
            <a:off x="2277415" y="1094978"/>
            <a:ext cx="7637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altLang="sr-Latn-RS" sz="2800" dirty="0">
                <a:cs typeface="Arial" panose="020B0604020202020204" pitchFamily="34" charset="0"/>
              </a:rPr>
              <a:t>Kako akceleracija ovisi o masi tijela koje se giba</a:t>
            </a:r>
            <a:r>
              <a:rPr lang="en-US" altLang="sr-Latn-RS" sz="2800" dirty="0">
                <a:cs typeface="Arial" panose="020B0604020202020204" pitchFamily="34" charset="0"/>
              </a:rPr>
              <a:t>?</a:t>
            </a:r>
            <a:endParaRPr lang="hr-HR" sz="2800" dirty="0"/>
          </a:p>
        </p:txBody>
      </p:sp>
      <p:pic>
        <p:nvPicPr>
          <p:cNvPr id="9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5642" y="850713"/>
            <a:ext cx="1098376" cy="109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9"/>
          <p:cNvPicPr/>
          <p:nvPr/>
        </p:nvPicPr>
        <p:blipFill>
          <a:blip r:embed="rId6"/>
          <a:stretch>
            <a:fillRect/>
          </a:stretch>
        </p:blipFill>
        <p:spPr>
          <a:xfrm>
            <a:off x="10544437" y="1944710"/>
            <a:ext cx="1200785" cy="60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93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1"/>
          <p:cNvSpPr txBox="1">
            <a:spLocks noChangeArrowheads="1"/>
          </p:cNvSpPr>
          <p:nvPr/>
        </p:nvSpPr>
        <p:spPr bwMode="auto">
          <a:xfrm>
            <a:off x="1278300" y="837832"/>
            <a:ext cx="96301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Temeljni zakon </a:t>
            </a:r>
            <a:r>
              <a:rPr lang="hr-H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gibanja         2.  </a:t>
            </a:r>
            <a:r>
              <a:rPr lang="hr-HR" sz="36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Newtonov</a:t>
            </a:r>
            <a:r>
              <a:rPr lang="hr-H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zakon </a:t>
            </a:r>
            <a:endParaRPr lang="en-U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028" name="TextBox 2"/>
          <p:cNvSpPr txBox="1">
            <a:spLocks noChangeArrowheads="1"/>
          </p:cNvSpPr>
          <p:nvPr/>
        </p:nvSpPr>
        <p:spPr bwMode="auto">
          <a:xfrm>
            <a:off x="1278300" y="1824574"/>
            <a:ext cx="8973283" cy="20313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Ako na tijelo mase </a:t>
            </a:r>
            <a:r>
              <a:rPr lang="hr-HR" sz="2800" b="1" i="1" dirty="0">
                <a:cs typeface="Arial" pitchFamily="34" charset="0"/>
              </a:rPr>
              <a:t>m</a:t>
            </a:r>
            <a:r>
              <a:rPr lang="hr-HR" sz="2800" dirty="0">
                <a:cs typeface="Arial" pitchFamily="34" charset="0"/>
              </a:rPr>
              <a:t> djeluje sila </a:t>
            </a:r>
            <a:r>
              <a:rPr lang="hr-HR" sz="2800" b="1" i="1" dirty="0">
                <a:cs typeface="Arial" pitchFamily="34" charset="0"/>
              </a:rPr>
              <a:t>F</a:t>
            </a:r>
            <a:r>
              <a:rPr lang="hr-HR" sz="2800" dirty="0">
                <a:cs typeface="Arial" pitchFamily="34" charset="0"/>
              </a:rPr>
              <a:t>, tijelo ima </a:t>
            </a:r>
            <a:r>
              <a:rPr lang="hr-HR" sz="2800" dirty="0" smtClean="0">
                <a:cs typeface="Arial" pitchFamily="34" charset="0"/>
              </a:rPr>
              <a:t>akceleraciju </a:t>
            </a:r>
            <a:r>
              <a:rPr lang="hr-HR" sz="2800" b="1" i="1" dirty="0">
                <a:cs typeface="Arial" pitchFamily="34" charset="0"/>
              </a:rPr>
              <a:t>a</a:t>
            </a:r>
            <a:r>
              <a:rPr lang="hr-HR" sz="2800" dirty="0">
                <a:cs typeface="Arial" pitchFamily="34" charset="0"/>
              </a:rPr>
              <a:t>, koja je jednaka kvocijentu sile i mase. </a:t>
            </a:r>
          </a:p>
          <a:p>
            <a:pPr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Smjer akceleracije jednak je smjeru sile.</a:t>
            </a:r>
            <a:endParaRPr lang="en-US" sz="2800" dirty="0">
              <a:cs typeface="Arial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5297" y="3855899"/>
            <a:ext cx="3559579" cy="2374654"/>
          </a:xfrm>
          <a:prstGeom prst="rect">
            <a:avLst/>
          </a:prstGeom>
        </p:spPr>
      </p:pic>
      <p:cxnSp>
        <p:nvCxnSpPr>
          <p:cNvPr id="4" name="Ravni poveznik sa strelicom 3"/>
          <p:cNvCxnSpPr/>
          <p:nvPr/>
        </p:nvCxnSpPr>
        <p:spPr>
          <a:xfrm>
            <a:off x="5718220" y="1210614"/>
            <a:ext cx="592428" cy="0"/>
          </a:xfrm>
          <a:prstGeom prst="straightConnector1">
            <a:avLst/>
          </a:prstGeom>
          <a:ln w="76200">
            <a:solidFill>
              <a:srgbClr val="00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82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8" name="Group 5"/>
          <p:cNvGrpSpPr>
            <a:grpSpLocks/>
          </p:cNvGrpSpPr>
          <p:nvPr/>
        </p:nvGrpSpPr>
        <p:grpSpPr bwMode="auto">
          <a:xfrm>
            <a:off x="5756334" y="1453757"/>
            <a:ext cx="5480482" cy="1082683"/>
            <a:chOff x="-301839" y="1327570"/>
            <a:chExt cx="5480482" cy="1082681"/>
          </a:xfrm>
        </p:grpSpPr>
        <p:graphicFrame>
          <p:nvGraphicFramePr>
            <p:cNvPr id="8294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563903"/>
                </p:ext>
              </p:extLst>
            </p:nvPr>
          </p:nvGraphicFramePr>
          <p:xfrm>
            <a:off x="-301839" y="1555600"/>
            <a:ext cx="1936750" cy="642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3" name="Equation" r:id="rId3" imgW="545760" imgH="177480" progId="Equation.3">
                    <p:embed/>
                  </p:oleObj>
                </mc:Choice>
                <mc:Fallback>
                  <p:oleObj name="Equation" r:id="rId3" imgW="545760" imgH="177480" progId="Equation.3">
                    <p:embed/>
                    <p:pic>
                      <p:nvPicPr>
                        <p:cNvPr id="82946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301839" y="1555600"/>
                          <a:ext cx="1936750" cy="6429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94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4168650"/>
                </p:ext>
              </p:extLst>
            </p:nvPr>
          </p:nvGraphicFramePr>
          <p:xfrm>
            <a:off x="3257757" y="1327570"/>
            <a:ext cx="1920886" cy="10826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4" name="Equation" r:id="rId5" imgW="698400" imgH="393480" progId="Equation.3">
                    <p:embed/>
                  </p:oleObj>
                </mc:Choice>
                <mc:Fallback>
                  <p:oleObj name="Equation" r:id="rId5" imgW="698400" imgH="393480" progId="Equation.3">
                    <p:embed/>
                    <p:pic>
                      <p:nvPicPr>
                        <p:cNvPr id="82947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7757" y="1327570"/>
                          <a:ext cx="1920886" cy="10826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TextBox 4"/>
          <p:cNvSpPr txBox="1"/>
          <p:nvPr/>
        </p:nvSpPr>
        <p:spPr>
          <a:xfrm>
            <a:off x="2115264" y="3011874"/>
            <a:ext cx="7488204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hr-HR" sz="3200" dirty="0" smtClean="0">
                <a:cs typeface="Arial" pitchFamily="34" charset="0"/>
              </a:rPr>
              <a:t>Sila je jednaka umnošku mase i akceleracije </a:t>
            </a:r>
          </a:p>
          <a:p>
            <a:pPr algn="ctr">
              <a:defRPr/>
            </a:pPr>
            <a:r>
              <a:rPr lang="hr-HR" sz="3200" dirty="0" smtClean="0">
                <a:cs typeface="Arial" pitchFamily="34" charset="0"/>
              </a:rPr>
              <a:t>koju tijelo dobiva djelovanjem sile</a:t>
            </a:r>
            <a:r>
              <a:rPr lang="hr-HR" sz="2800" dirty="0" smtClean="0">
                <a:cs typeface="Arial" pitchFamily="34" charset="0"/>
              </a:rPr>
              <a:t>.</a:t>
            </a:r>
            <a:endParaRPr lang="en-US" sz="2800" dirty="0">
              <a:cs typeface="Arial" pitchFamily="34" charset="0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92257"/>
              </p:ext>
            </p:extLst>
          </p:nvPr>
        </p:nvGraphicFramePr>
        <p:xfrm>
          <a:off x="1872842" y="1160998"/>
          <a:ext cx="1751659" cy="1643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7" imgW="419040" imgH="393480" progId="Equation.3">
                  <p:embed/>
                </p:oleObj>
              </mc:Choice>
              <mc:Fallback>
                <p:oleObj name="Equation" r:id="rId7" imgW="419040" imgH="393480" progId="Equation.3">
                  <p:embed/>
                  <p:pic>
                    <p:nvPicPr>
                      <p:cNvPr id="819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2842" y="1160998"/>
                        <a:ext cx="1751659" cy="16435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3" name="TekstniOkvir 2"/>
          <p:cNvSpPr txBox="1"/>
          <p:nvPr/>
        </p:nvSpPr>
        <p:spPr>
          <a:xfrm>
            <a:off x="1880315" y="5206977"/>
            <a:ext cx="848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cs typeface="Arial" pitchFamily="34" charset="0"/>
              </a:rPr>
              <a:t>1 N je sila koja tijelu mase 1 kg daje akceleraciju 1 </a:t>
            </a:r>
            <a:r>
              <a:rPr lang="hr-HR" sz="2800" dirty="0" smtClean="0">
                <a:cs typeface="Arial" pitchFamily="34" charset="0"/>
              </a:rPr>
              <a:t>m/s² .</a:t>
            </a:r>
            <a:endParaRPr lang="hr-HR" sz="2800" dirty="0"/>
          </a:p>
        </p:txBody>
      </p:sp>
      <p:cxnSp>
        <p:nvCxnSpPr>
          <p:cNvPr id="11" name="Ravni poveznik sa strelicom 10"/>
          <p:cNvCxnSpPr/>
          <p:nvPr/>
        </p:nvCxnSpPr>
        <p:spPr>
          <a:xfrm>
            <a:off x="4336445" y="2017322"/>
            <a:ext cx="592428" cy="0"/>
          </a:xfrm>
          <a:prstGeom prst="straightConnector1">
            <a:avLst/>
          </a:prstGeom>
          <a:ln w="76200">
            <a:solidFill>
              <a:srgbClr val="00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26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Box 4"/>
          <p:cNvSpPr txBox="1">
            <a:spLocks noChangeArrowheads="1"/>
          </p:cNvSpPr>
          <p:nvPr/>
        </p:nvSpPr>
        <p:spPr bwMode="auto">
          <a:xfrm>
            <a:off x="1082351" y="1033423"/>
            <a:ext cx="62361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hr-HR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Zakon inercije ili 1. </a:t>
            </a:r>
            <a:r>
              <a:rPr lang="hr-HR" altLang="sr-Latn-RS" sz="32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Newtonov</a:t>
            </a:r>
            <a:r>
              <a:rPr lang="hr-HR" altLang="sr-Latn-R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 zakon </a:t>
            </a:r>
            <a:endParaRPr lang="hr-HR" altLang="sr-Latn-RS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82351" y="1955601"/>
            <a:ext cx="7839311" cy="26776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Kada je ukupna sila na tijelo jednaka nuli, gibanje tijela se ne mijenja: ako se tijelo giba, ono se nastavlja gibati </a:t>
            </a:r>
            <a:r>
              <a:rPr lang="hr-HR" sz="2800" dirty="0" smtClean="0">
                <a:cs typeface="Arial" pitchFamily="34" charset="0"/>
              </a:rPr>
              <a:t>pravocrtno nepromijenjenom </a:t>
            </a:r>
            <a:r>
              <a:rPr lang="hr-HR" sz="2800" dirty="0">
                <a:cs typeface="Arial" pitchFamily="34" charset="0"/>
              </a:rPr>
              <a:t>brzinom.  </a:t>
            </a:r>
            <a:r>
              <a:rPr lang="hr-HR" sz="2800" dirty="0" smtClean="0">
                <a:cs typeface="Arial" pitchFamily="34" charset="0"/>
              </a:rPr>
              <a:t>A </a:t>
            </a:r>
            <a:r>
              <a:rPr lang="hr-HR" sz="2800" dirty="0">
                <a:cs typeface="Arial" pitchFamily="34" charset="0"/>
              </a:rPr>
              <a:t>ako miruje, tijelo ostaje mirovati.</a:t>
            </a:r>
          </a:p>
        </p:txBody>
      </p:sp>
      <p:grpSp>
        <p:nvGrpSpPr>
          <p:cNvPr id="83971" name="Group 12"/>
          <p:cNvGrpSpPr>
            <a:grpSpLocks/>
          </p:cNvGrpSpPr>
          <p:nvPr/>
        </p:nvGrpSpPr>
        <p:grpSpPr bwMode="auto">
          <a:xfrm>
            <a:off x="8921662" y="2220612"/>
            <a:ext cx="2500313" cy="1857375"/>
            <a:chOff x="1571604" y="2500306"/>
            <a:chExt cx="2714644" cy="2242932"/>
          </a:xfrm>
        </p:grpSpPr>
        <p:pic>
          <p:nvPicPr>
            <p:cNvPr id="83974" name="Picture 2" descr="D:\Sandra - školska ppt\FIZIKA8_U\8_II_22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604" y="2500306"/>
              <a:ext cx="2714644" cy="2242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2071443" y="3357220"/>
              <a:ext cx="429173" cy="1142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9" name="Zvijezda s 5 krakova 8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5762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392072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838200" y="1825625"/>
            <a:ext cx="10497671" cy="428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Je li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sila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posljedica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akceleracije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ili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akceleracija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posljedica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sile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Kako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giba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tijelo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koje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djeluje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neka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sila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Što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događa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s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tijelom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kada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je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ukupna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sila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koja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djeluje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na</a:t>
            </a:r>
            <a:r>
              <a:rPr lang="en-US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 smtClean="0">
                <a:latin typeface="+mn-lt"/>
                <a:cs typeface="Arial" panose="020B0604020202020204" pitchFamily="34" charset="0"/>
              </a:rPr>
              <a:t>tijelo</a:t>
            </a:r>
            <a:r>
              <a:rPr lang="hr-HR" altLang="sr-Latn-RS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 smtClean="0">
                <a:latin typeface="+mn-lt"/>
                <a:cs typeface="Arial" panose="020B0604020202020204" pitchFamily="34" charset="0"/>
              </a:rPr>
              <a:t>jednaka</a:t>
            </a:r>
            <a:r>
              <a:rPr lang="en-US" altLang="sr-Latn-RS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sr-Latn-RS" dirty="0" err="1">
                <a:latin typeface="+mn-lt"/>
                <a:cs typeface="Arial" panose="020B0604020202020204" pitchFamily="34" charset="0"/>
              </a:rPr>
              <a:t>nuli</a:t>
            </a:r>
            <a:r>
              <a:rPr lang="en-US" altLang="sr-Latn-RS" dirty="0" smtClean="0">
                <a:latin typeface="+mn-lt"/>
                <a:cs typeface="Arial" panose="020B0604020202020204" pitchFamily="34" charset="0"/>
              </a:rPr>
              <a:t>?</a:t>
            </a:r>
            <a:endParaRPr lang="hr-HR" altLang="sr-Latn-RS" dirty="0" smtClean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hr-HR" altLang="sr-Latn-RS" dirty="0" smtClean="0">
                <a:latin typeface="+mn-lt"/>
                <a:cs typeface="Arial" panose="020B0604020202020204" pitchFamily="34" charset="0"/>
              </a:rPr>
              <a:t>Jednakim silama djelujemo na lopte različitih masa. Za koju će loptu ubrzanje biti najveće, a za koju najmanje? Zašto? </a:t>
            </a:r>
            <a:endParaRPr lang="en-US" altLang="sr-Latn-RS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90174" y="2077107"/>
            <a:ext cx="5552221" cy="4099855"/>
          </a:xfrm>
          <a:prstGeom prst="rect">
            <a:avLst/>
          </a:prstGeom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1082351" y="751544"/>
            <a:ext cx="10207625" cy="1325563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Klikom na interaktivnu umnu mapu ponovite ključne pojmove i provjerite znanje </a:t>
            </a:r>
            <a:endParaRPr lang="hr-H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523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187</TotalTime>
  <Words>269</Words>
  <Application>Microsoft Office PowerPoint</Application>
  <PresentationFormat>Široki zaslon</PresentationFormat>
  <Paragraphs>37</Paragraphs>
  <Slides>9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5" baseType="lpstr">
      <vt:lpstr>Alef</vt:lpstr>
      <vt:lpstr>Arial</vt:lpstr>
      <vt:lpstr>Calibri</vt:lpstr>
      <vt:lpstr>Calibri Light</vt:lpstr>
      <vt:lpstr>Tema sustava Office</vt:lpstr>
      <vt:lpstr>Equation</vt:lpstr>
      <vt:lpstr>Temeljni zakon gibanja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23</cp:revision>
  <dcterms:created xsi:type="dcterms:W3CDTF">2020-09-12T17:39:48Z</dcterms:created>
  <dcterms:modified xsi:type="dcterms:W3CDTF">2020-10-25T19:33:33Z</dcterms:modified>
</cp:coreProperties>
</file>